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8" r:id="rId3"/>
    <p:sldId id="257" r:id="rId4"/>
    <p:sldId id="268" r:id="rId5"/>
    <p:sldId id="267" r:id="rId6"/>
    <p:sldId id="270" r:id="rId7"/>
    <p:sldId id="266" r:id="rId8"/>
    <p:sldId id="259" r:id="rId9"/>
    <p:sldId id="264" r:id="rId10"/>
    <p:sldId id="260" r:id="rId11"/>
    <p:sldId id="265" r:id="rId12"/>
    <p:sldId id="261" r:id="rId13"/>
    <p:sldId id="262" r:id="rId14"/>
    <p:sldId id="269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55EDE5-8B58-08D4-2025-A33D3C2D6649}" v="43" dt="2025-04-23T21:22:16.604"/>
    <p1510:client id="{249852EC-9588-5B68-025A-0553E351F884}" v="236" dt="2025-04-23T21:47:27.769"/>
    <p1510:client id="{285F21D3-63B3-9F1C-F43C-978AF94DDFF0}" v="22" dt="2025-04-23T22:11:37.328"/>
    <p1510:client id="{58208FA4-FBB4-5D52-C910-14740EB815EB}" v="15" dt="2025-04-23T18:31:04.941"/>
    <p1510:client id="{59AD8B5A-157F-819D-7A1A-307ECBB1B174}" v="27" dt="2025-04-23T16:31:39.415"/>
    <p1510:client id="{9524F110-1E4C-B5AB-84D4-46AEF5B9CF6F}" v="51" dt="2025-04-23T17:18:09.181"/>
    <p1510:client id="{995864DE-B21B-2B5C-D40A-1089BB88BA6D}" v="3" dt="2025-04-23T04:23:02.806"/>
    <p1510:client id="{F6003B2C-F2B6-25E8-3242-3D9D1BB48CA4}" v="221" dt="2025-04-23T17:16:12.164"/>
    <p1510:client id="{FC26609E-0758-C7DD-21A6-F9DEABA2A5BD}" v="41" dt="2025-04-23T04:28:19.692"/>
    <p1510:client id="{FC4DDF0A-7DB2-1644-835A-043D2382C1E3}" v="35" dt="2025-04-23T21:47:31.3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518A8B-30A9-43D1-889E-28D76E8D391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55382D-ED8A-43BF-B12E-592BB5F955E8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Intensive Care Units (ICUs) play a critical role in patient survival but managing ICU resources and predicting patient outcomes remain significant challenges.</a:t>
          </a:r>
          <a:endParaRPr lang="en-US"/>
        </a:p>
      </dgm:t>
    </dgm:pt>
    <dgm:pt modelId="{0539F8F0-AEDE-4AA8-B7D5-B44AE85CC5C9}" type="parTrans" cxnId="{1E213749-8D54-486A-BDEF-842B017CF4BD}">
      <dgm:prSet/>
      <dgm:spPr/>
      <dgm:t>
        <a:bodyPr/>
        <a:lstStyle/>
        <a:p>
          <a:endParaRPr lang="en-US"/>
        </a:p>
      </dgm:t>
    </dgm:pt>
    <dgm:pt modelId="{85E4E044-1F1C-4C3B-8576-05F089D355E6}" type="sibTrans" cxnId="{1E213749-8D54-486A-BDEF-842B017CF4BD}">
      <dgm:prSet/>
      <dgm:spPr/>
      <dgm:t>
        <a:bodyPr/>
        <a:lstStyle/>
        <a:p>
          <a:endParaRPr lang="en-US"/>
        </a:p>
      </dgm:t>
    </dgm:pt>
    <dgm:pt modelId="{396011FB-9B5E-484C-B22B-4A22B36628D0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The ICU Data Insights project leverages advanced data warehousing and analytics to extract meaningful patterns from ICU patient records. </a:t>
          </a:r>
          <a:endParaRPr lang="en-US"/>
        </a:p>
      </dgm:t>
    </dgm:pt>
    <dgm:pt modelId="{68635B3F-E6A4-4C0E-A3AA-30E2C97C5DB7}" type="parTrans" cxnId="{5DD90F5B-F6CB-4E46-B5FA-023A6560F316}">
      <dgm:prSet/>
      <dgm:spPr/>
      <dgm:t>
        <a:bodyPr/>
        <a:lstStyle/>
        <a:p>
          <a:endParaRPr lang="en-US"/>
        </a:p>
      </dgm:t>
    </dgm:pt>
    <dgm:pt modelId="{2DA799EE-03A8-47AD-A324-38C6030F0689}" type="sibTrans" cxnId="{5DD90F5B-F6CB-4E46-B5FA-023A6560F316}">
      <dgm:prSet/>
      <dgm:spPr/>
      <dgm:t>
        <a:bodyPr/>
        <a:lstStyle/>
        <a:p>
          <a:endParaRPr lang="en-US"/>
        </a:p>
      </dgm:t>
    </dgm:pt>
    <dgm:pt modelId="{0CA35559-57E4-4598-A5A5-61A4D201796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Using the MIMIC-III Clinical Database CareVue subset, this project aims to develop a data-driven approach to enhance clinical decision-making, optimize ICU resource allocation, and improve patient care.</a:t>
          </a:r>
          <a:endParaRPr lang="en-US"/>
        </a:p>
      </dgm:t>
    </dgm:pt>
    <dgm:pt modelId="{B3ADB654-BAED-4142-91DD-074BBD7832F2}" type="parTrans" cxnId="{A5881759-38C3-4848-8C6A-45459E7AADCF}">
      <dgm:prSet/>
      <dgm:spPr/>
      <dgm:t>
        <a:bodyPr/>
        <a:lstStyle/>
        <a:p>
          <a:endParaRPr lang="en-US"/>
        </a:p>
      </dgm:t>
    </dgm:pt>
    <dgm:pt modelId="{A618D253-2857-43DA-A50D-2F71D7B1B235}" type="sibTrans" cxnId="{A5881759-38C3-4848-8C6A-45459E7AADCF}">
      <dgm:prSet/>
      <dgm:spPr/>
      <dgm:t>
        <a:bodyPr/>
        <a:lstStyle/>
        <a:p>
          <a:endParaRPr lang="en-US"/>
        </a:p>
      </dgm:t>
    </dgm:pt>
    <dgm:pt modelId="{0BBC9DE8-A229-4AE2-9676-CEC86901EEF1}" type="pres">
      <dgm:prSet presAssocID="{DA518A8B-30A9-43D1-889E-28D76E8D391A}" presName="root" presStyleCnt="0">
        <dgm:presLayoutVars>
          <dgm:dir/>
          <dgm:resizeHandles val="exact"/>
        </dgm:presLayoutVars>
      </dgm:prSet>
      <dgm:spPr/>
    </dgm:pt>
    <dgm:pt modelId="{C9404590-30B0-4616-A267-8CC8ED6F153B}" type="pres">
      <dgm:prSet presAssocID="{1F55382D-ED8A-43BF-B12E-592BB5F955E8}" presName="compNode" presStyleCnt="0"/>
      <dgm:spPr/>
    </dgm:pt>
    <dgm:pt modelId="{1FF10159-3439-4401-AA83-ED15B3F03D5C}" type="pres">
      <dgm:prSet presAssocID="{1F55382D-ED8A-43BF-B12E-592BB5F955E8}" presName="bgRect" presStyleLbl="bgShp" presStyleIdx="0" presStyleCnt="3"/>
      <dgm:spPr/>
    </dgm:pt>
    <dgm:pt modelId="{04112BEB-C540-4801-9190-786103F39684}" type="pres">
      <dgm:prSet presAssocID="{1F55382D-ED8A-43BF-B12E-592BB5F955E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130E8846-5A9C-45C0-A980-93A7A3B0E096}" type="pres">
      <dgm:prSet presAssocID="{1F55382D-ED8A-43BF-B12E-592BB5F955E8}" presName="spaceRect" presStyleCnt="0"/>
      <dgm:spPr/>
    </dgm:pt>
    <dgm:pt modelId="{9C0D5AA5-5EE0-46B1-BB3F-DD2ACE7BB976}" type="pres">
      <dgm:prSet presAssocID="{1F55382D-ED8A-43BF-B12E-592BB5F955E8}" presName="parTx" presStyleLbl="revTx" presStyleIdx="0" presStyleCnt="3">
        <dgm:presLayoutVars>
          <dgm:chMax val="0"/>
          <dgm:chPref val="0"/>
        </dgm:presLayoutVars>
      </dgm:prSet>
      <dgm:spPr/>
    </dgm:pt>
    <dgm:pt modelId="{269E5160-F0C0-4957-B599-BF54D3B449FC}" type="pres">
      <dgm:prSet presAssocID="{85E4E044-1F1C-4C3B-8576-05F089D355E6}" presName="sibTrans" presStyleCnt="0"/>
      <dgm:spPr/>
    </dgm:pt>
    <dgm:pt modelId="{583E5A66-5047-4891-B50E-6C35C3145255}" type="pres">
      <dgm:prSet presAssocID="{396011FB-9B5E-484C-B22B-4A22B36628D0}" presName="compNode" presStyleCnt="0"/>
      <dgm:spPr/>
    </dgm:pt>
    <dgm:pt modelId="{098E5BE3-36D1-4DB3-BF38-65925B06BC92}" type="pres">
      <dgm:prSet presAssocID="{396011FB-9B5E-484C-B22B-4A22B36628D0}" presName="bgRect" presStyleLbl="bgShp" presStyleIdx="1" presStyleCnt="3"/>
      <dgm:spPr/>
    </dgm:pt>
    <dgm:pt modelId="{0D6EF052-A249-4861-A4F9-3B0D85B40BB3}" type="pres">
      <dgm:prSet presAssocID="{396011FB-9B5E-484C-B22B-4A22B36628D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2A207593-3CBA-47DA-97EC-414E1D577921}" type="pres">
      <dgm:prSet presAssocID="{396011FB-9B5E-484C-B22B-4A22B36628D0}" presName="spaceRect" presStyleCnt="0"/>
      <dgm:spPr/>
    </dgm:pt>
    <dgm:pt modelId="{C348DB6B-A321-4E9A-A19F-D1765727BF73}" type="pres">
      <dgm:prSet presAssocID="{396011FB-9B5E-484C-B22B-4A22B36628D0}" presName="parTx" presStyleLbl="revTx" presStyleIdx="1" presStyleCnt="3">
        <dgm:presLayoutVars>
          <dgm:chMax val="0"/>
          <dgm:chPref val="0"/>
        </dgm:presLayoutVars>
      </dgm:prSet>
      <dgm:spPr/>
    </dgm:pt>
    <dgm:pt modelId="{722EC64B-F2C0-46A1-9619-8B08EE1448E1}" type="pres">
      <dgm:prSet presAssocID="{2DA799EE-03A8-47AD-A324-38C6030F0689}" presName="sibTrans" presStyleCnt="0"/>
      <dgm:spPr/>
    </dgm:pt>
    <dgm:pt modelId="{C71965D1-A69D-4BBF-A367-FE34519DA708}" type="pres">
      <dgm:prSet presAssocID="{0CA35559-57E4-4598-A5A5-61A4D2017965}" presName="compNode" presStyleCnt="0"/>
      <dgm:spPr/>
    </dgm:pt>
    <dgm:pt modelId="{5BE8A332-0997-4F80-9732-ACB5F7C57B78}" type="pres">
      <dgm:prSet presAssocID="{0CA35559-57E4-4598-A5A5-61A4D2017965}" presName="bgRect" presStyleLbl="bgShp" presStyleIdx="2" presStyleCnt="3"/>
      <dgm:spPr/>
    </dgm:pt>
    <dgm:pt modelId="{EF30F6E5-2BF2-4523-B6BF-9A0102AC9BC4}" type="pres">
      <dgm:prSet presAssocID="{0CA35559-57E4-4598-A5A5-61A4D201796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E9ED0967-F9FC-4E89-A674-F7D9D90F488C}" type="pres">
      <dgm:prSet presAssocID="{0CA35559-57E4-4598-A5A5-61A4D2017965}" presName="spaceRect" presStyleCnt="0"/>
      <dgm:spPr/>
    </dgm:pt>
    <dgm:pt modelId="{E8A07DC8-76A3-408C-9A9C-7DF37AF898D0}" type="pres">
      <dgm:prSet presAssocID="{0CA35559-57E4-4598-A5A5-61A4D201796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EA9ADC14-C525-4243-B2EC-CDAC4358B03A}" type="presOf" srcId="{396011FB-9B5E-484C-B22B-4A22B36628D0}" destId="{C348DB6B-A321-4E9A-A19F-D1765727BF73}" srcOrd="0" destOrd="0" presId="urn:microsoft.com/office/officeart/2018/2/layout/IconVerticalSolidList"/>
    <dgm:cxn modelId="{5DD90F5B-F6CB-4E46-B5FA-023A6560F316}" srcId="{DA518A8B-30A9-43D1-889E-28D76E8D391A}" destId="{396011FB-9B5E-484C-B22B-4A22B36628D0}" srcOrd="1" destOrd="0" parTransId="{68635B3F-E6A4-4C0E-A3AA-30E2C97C5DB7}" sibTransId="{2DA799EE-03A8-47AD-A324-38C6030F0689}"/>
    <dgm:cxn modelId="{1E213749-8D54-486A-BDEF-842B017CF4BD}" srcId="{DA518A8B-30A9-43D1-889E-28D76E8D391A}" destId="{1F55382D-ED8A-43BF-B12E-592BB5F955E8}" srcOrd="0" destOrd="0" parTransId="{0539F8F0-AEDE-4AA8-B7D5-B44AE85CC5C9}" sibTransId="{85E4E044-1F1C-4C3B-8576-05F089D355E6}"/>
    <dgm:cxn modelId="{3E3A5E4A-1D80-BE45-8D80-F412669A8255}" type="presOf" srcId="{1F55382D-ED8A-43BF-B12E-592BB5F955E8}" destId="{9C0D5AA5-5EE0-46B1-BB3F-DD2ACE7BB976}" srcOrd="0" destOrd="0" presId="urn:microsoft.com/office/officeart/2018/2/layout/IconVerticalSolidList"/>
    <dgm:cxn modelId="{0394EE74-E151-2C4B-9F1E-D293EA2374BE}" type="presOf" srcId="{DA518A8B-30A9-43D1-889E-28D76E8D391A}" destId="{0BBC9DE8-A229-4AE2-9676-CEC86901EEF1}" srcOrd="0" destOrd="0" presId="urn:microsoft.com/office/officeart/2018/2/layout/IconVerticalSolidList"/>
    <dgm:cxn modelId="{A5881759-38C3-4848-8C6A-45459E7AADCF}" srcId="{DA518A8B-30A9-43D1-889E-28D76E8D391A}" destId="{0CA35559-57E4-4598-A5A5-61A4D2017965}" srcOrd="2" destOrd="0" parTransId="{B3ADB654-BAED-4142-91DD-074BBD7832F2}" sibTransId="{A618D253-2857-43DA-A50D-2F71D7B1B235}"/>
    <dgm:cxn modelId="{06326A91-93BC-EC4D-8484-C997613F40A6}" type="presOf" srcId="{0CA35559-57E4-4598-A5A5-61A4D2017965}" destId="{E8A07DC8-76A3-408C-9A9C-7DF37AF898D0}" srcOrd="0" destOrd="0" presId="urn:microsoft.com/office/officeart/2018/2/layout/IconVerticalSolidList"/>
    <dgm:cxn modelId="{A882340D-4567-A844-97AE-88EA8E2D2FE5}" type="presParOf" srcId="{0BBC9DE8-A229-4AE2-9676-CEC86901EEF1}" destId="{C9404590-30B0-4616-A267-8CC8ED6F153B}" srcOrd="0" destOrd="0" presId="urn:microsoft.com/office/officeart/2018/2/layout/IconVerticalSolidList"/>
    <dgm:cxn modelId="{91B0657B-53D2-F74B-8B97-E92511C5A885}" type="presParOf" srcId="{C9404590-30B0-4616-A267-8CC8ED6F153B}" destId="{1FF10159-3439-4401-AA83-ED15B3F03D5C}" srcOrd="0" destOrd="0" presId="urn:microsoft.com/office/officeart/2018/2/layout/IconVerticalSolidList"/>
    <dgm:cxn modelId="{E7D26396-BF19-1E43-AAAF-21638AD27F79}" type="presParOf" srcId="{C9404590-30B0-4616-A267-8CC8ED6F153B}" destId="{04112BEB-C540-4801-9190-786103F39684}" srcOrd="1" destOrd="0" presId="urn:microsoft.com/office/officeart/2018/2/layout/IconVerticalSolidList"/>
    <dgm:cxn modelId="{B7C2B5A4-CAEF-E745-834F-F5F6D9435E87}" type="presParOf" srcId="{C9404590-30B0-4616-A267-8CC8ED6F153B}" destId="{130E8846-5A9C-45C0-A980-93A7A3B0E096}" srcOrd="2" destOrd="0" presId="urn:microsoft.com/office/officeart/2018/2/layout/IconVerticalSolidList"/>
    <dgm:cxn modelId="{AB76F162-F9E8-9B4C-BDAD-C0C59C409A21}" type="presParOf" srcId="{C9404590-30B0-4616-A267-8CC8ED6F153B}" destId="{9C0D5AA5-5EE0-46B1-BB3F-DD2ACE7BB976}" srcOrd="3" destOrd="0" presId="urn:microsoft.com/office/officeart/2018/2/layout/IconVerticalSolidList"/>
    <dgm:cxn modelId="{4FD6074C-8A07-EB44-9DC9-E51467E8B4DE}" type="presParOf" srcId="{0BBC9DE8-A229-4AE2-9676-CEC86901EEF1}" destId="{269E5160-F0C0-4957-B599-BF54D3B449FC}" srcOrd="1" destOrd="0" presId="urn:microsoft.com/office/officeart/2018/2/layout/IconVerticalSolidList"/>
    <dgm:cxn modelId="{CE19DEA9-8FEE-254E-B0DF-F3DA0EAE6AE9}" type="presParOf" srcId="{0BBC9DE8-A229-4AE2-9676-CEC86901EEF1}" destId="{583E5A66-5047-4891-B50E-6C35C3145255}" srcOrd="2" destOrd="0" presId="urn:microsoft.com/office/officeart/2018/2/layout/IconVerticalSolidList"/>
    <dgm:cxn modelId="{CD30DAFA-13DD-914B-91B8-4181CF9C6299}" type="presParOf" srcId="{583E5A66-5047-4891-B50E-6C35C3145255}" destId="{098E5BE3-36D1-4DB3-BF38-65925B06BC92}" srcOrd="0" destOrd="0" presId="urn:microsoft.com/office/officeart/2018/2/layout/IconVerticalSolidList"/>
    <dgm:cxn modelId="{3F094BCD-321A-8B40-AB73-B9B807D3B8B1}" type="presParOf" srcId="{583E5A66-5047-4891-B50E-6C35C3145255}" destId="{0D6EF052-A249-4861-A4F9-3B0D85B40BB3}" srcOrd="1" destOrd="0" presId="urn:microsoft.com/office/officeart/2018/2/layout/IconVerticalSolidList"/>
    <dgm:cxn modelId="{E4497BEA-59B8-5D43-89BE-61F2271495A1}" type="presParOf" srcId="{583E5A66-5047-4891-B50E-6C35C3145255}" destId="{2A207593-3CBA-47DA-97EC-414E1D577921}" srcOrd="2" destOrd="0" presId="urn:microsoft.com/office/officeart/2018/2/layout/IconVerticalSolidList"/>
    <dgm:cxn modelId="{EE3A6142-46DA-BF4A-B07A-56547FE54799}" type="presParOf" srcId="{583E5A66-5047-4891-B50E-6C35C3145255}" destId="{C348DB6B-A321-4E9A-A19F-D1765727BF73}" srcOrd="3" destOrd="0" presId="urn:microsoft.com/office/officeart/2018/2/layout/IconVerticalSolidList"/>
    <dgm:cxn modelId="{927AD8BA-2CD3-7541-9A72-0B4BB2B100E7}" type="presParOf" srcId="{0BBC9DE8-A229-4AE2-9676-CEC86901EEF1}" destId="{722EC64B-F2C0-46A1-9619-8B08EE1448E1}" srcOrd="3" destOrd="0" presId="urn:microsoft.com/office/officeart/2018/2/layout/IconVerticalSolidList"/>
    <dgm:cxn modelId="{FC63691F-2FAD-9949-8601-A6F2D02E3EF1}" type="presParOf" srcId="{0BBC9DE8-A229-4AE2-9676-CEC86901EEF1}" destId="{C71965D1-A69D-4BBF-A367-FE34519DA708}" srcOrd="4" destOrd="0" presId="urn:microsoft.com/office/officeart/2018/2/layout/IconVerticalSolidList"/>
    <dgm:cxn modelId="{59878D20-6453-3943-98CE-538ED8A84ECC}" type="presParOf" srcId="{C71965D1-A69D-4BBF-A367-FE34519DA708}" destId="{5BE8A332-0997-4F80-9732-ACB5F7C57B78}" srcOrd="0" destOrd="0" presId="urn:microsoft.com/office/officeart/2018/2/layout/IconVerticalSolidList"/>
    <dgm:cxn modelId="{CF7FCA67-4F95-FC43-94BD-D19709102FEE}" type="presParOf" srcId="{C71965D1-A69D-4BBF-A367-FE34519DA708}" destId="{EF30F6E5-2BF2-4523-B6BF-9A0102AC9BC4}" srcOrd="1" destOrd="0" presId="urn:microsoft.com/office/officeart/2018/2/layout/IconVerticalSolidList"/>
    <dgm:cxn modelId="{728001F3-0A9A-DD4E-88A2-8EA5BA8E9539}" type="presParOf" srcId="{C71965D1-A69D-4BBF-A367-FE34519DA708}" destId="{E9ED0967-F9FC-4E89-A674-F7D9D90F488C}" srcOrd="2" destOrd="0" presId="urn:microsoft.com/office/officeart/2018/2/layout/IconVerticalSolidList"/>
    <dgm:cxn modelId="{28C1792A-F361-B340-BA8F-60B0DFEAFD91}" type="presParOf" srcId="{C71965D1-A69D-4BBF-A367-FE34519DA708}" destId="{E8A07DC8-76A3-408C-9A9C-7DF37AF898D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F10159-3439-4401-AA83-ED15B3F03D5C}">
      <dsp:nvSpPr>
        <dsp:cNvPr id="0" name=""/>
        <dsp:cNvSpPr/>
      </dsp:nvSpPr>
      <dsp:spPr>
        <a:xfrm>
          <a:off x="0" y="435"/>
          <a:ext cx="10890928" cy="101865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112BEB-C540-4801-9190-786103F39684}">
      <dsp:nvSpPr>
        <dsp:cNvPr id="0" name=""/>
        <dsp:cNvSpPr/>
      </dsp:nvSpPr>
      <dsp:spPr>
        <a:xfrm>
          <a:off x="308142" y="229632"/>
          <a:ext cx="560259" cy="5602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0D5AA5-5EE0-46B1-BB3F-DD2ACE7BB976}">
      <dsp:nvSpPr>
        <dsp:cNvPr id="0" name=""/>
        <dsp:cNvSpPr/>
      </dsp:nvSpPr>
      <dsp:spPr>
        <a:xfrm>
          <a:off x="1176545" y="435"/>
          <a:ext cx="9714382" cy="1018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8" tIns="107808" rIns="107808" bIns="107808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Intensive Care Units (ICUs) play a critical role in patient survival but managing ICU resources and predicting patient outcomes remain significant challenges.</a:t>
          </a:r>
          <a:endParaRPr lang="en-US" sz="1700" kern="1200"/>
        </a:p>
      </dsp:txBody>
      <dsp:txXfrm>
        <a:off x="1176545" y="435"/>
        <a:ext cx="9714382" cy="1018654"/>
      </dsp:txXfrm>
    </dsp:sp>
    <dsp:sp modelId="{098E5BE3-36D1-4DB3-BF38-65925B06BC92}">
      <dsp:nvSpPr>
        <dsp:cNvPr id="0" name=""/>
        <dsp:cNvSpPr/>
      </dsp:nvSpPr>
      <dsp:spPr>
        <a:xfrm>
          <a:off x="0" y="1273752"/>
          <a:ext cx="10890928" cy="101865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6EF052-A249-4861-A4F9-3B0D85B40BB3}">
      <dsp:nvSpPr>
        <dsp:cNvPr id="0" name=""/>
        <dsp:cNvSpPr/>
      </dsp:nvSpPr>
      <dsp:spPr>
        <a:xfrm>
          <a:off x="308142" y="1502950"/>
          <a:ext cx="560259" cy="5602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48DB6B-A321-4E9A-A19F-D1765727BF73}">
      <dsp:nvSpPr>
        <dsp:cNvPr id="0" name=""/>
        <dsp:cNvSpPr/>
      </dsp:nvSpPr>
      <dsp:spPr>
        <a:xfrm>
          <a:off x="1176545" y="1273752"/>
          <a:ext cx="9714382" cy="1018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8" tIns="107808" rIns="107808" bIns="107808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The ICU Data Insights project leverages advanced data warehousing and analytics to extract meaningful patterns from ICU patient records. </a:t>
          </a:r>
          <a:endParaRPr lang="en-US" sz="1700" kern="1200"/>
        </a:p>
      </dsp:txBody>
      <dsp:txXfrm>
        <a:off x="1176545" y="1273752"/>
        <a:ext cx="9714382" cy="1018654"/>
      </dsp:txXfrm>
    </dsp:sp>
    <dsp:sp modelId="{5BE8A332-0997-4F80-9732-ACB5F7C57B78}">
      <dsp:nvSpPr>
        <dsp:cNvPr id="0" name=""/>
        <dsp:cNvSpPr/>
      </dsp:nvSpPr>
      <dsp:spPr>
        <a:xfrm>
          <a:off x="0" y="2547070"/>
          <a:ext cx="10890928" cy="101865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30F6E5-2BF2-4523-B6BF-9A0102AC9BC4}">
      <dsp:nvSpPr>
        <dsp:cNvPr id="0" name=""/>
        <dsp:cNvSpPr/>
      </dsp:nvSpPr>
      <dsp:spPr>
        <a:xfrm>
          <a:off x="308142" y="2776267"/>
          <a:ext cx="560259" cy="5602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A07DC8-76A3-408C-9A9C-7DF37AF898D0}">
      <dsp:nvSpPr>
        <dsp:cNvPr id="0" name=""/>
        <dsp:cNvSpPr/>
      </dsp:nvSpPr>
      <dsp:spPr>
        <a:xfrm>
          <a:off x="1176545" y="2547070"/>
          <a:ext cx="9714382" cy="1018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8" tIns="107808" rIns="107808" bIns="107808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Using the MIMIC-III Clinical Database CareVue subset, this project aims to develop a data-driven approach to enhance clinical decision-making, optimize ICU resource allocation, and improve patient care.</a:t>
          </a:r>
          <a:endParaRPr lang="en-US" sz="1700" kern="1200"/>
        </a:p>
      </dsp:txBody>
      <dsp:txXfrm>
        <a:off x="1176545" y="2547070"/>
        <a:ext cx="9714382" cy="10186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FB7E-239C-3645-8A40-E9BCC35B589D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23336F-01F5-DC46-A933-8EEFC58DB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69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3336F-01F5-DC46-A933-8EEFC58DB4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51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3336F-01F5-DC46-A933-8EEFC58DB4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29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492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010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0705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52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010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74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32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2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414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61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264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urefirecpr.com/cpr/5-ways-to-thank-your-healthcare-provider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chitectmagazine.com/project-gallery/mclaren-greater-lansing-hospital-replacement-hospital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9A9681A-2486-4655-A876-E26402CA2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Box Packages">
            <a:extLst>
              <a:ext uri="{FF2B5EF4-FFF2-40B4-BE49-F238E27FC236}">
                <a16:creationId xmlns:a16="http://schemas.microsoft.com/office/drawing/2014/main" id="{5991818C-7473-00A1-6DFC-2418CD5FAD1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27"/>
                </p14:media>
              </p:ext>
            </p:extLst>
          </p:nvPr>
        </p:nvPicPr>
        <p:blipFill>
          <a:blip r:embed="rId4">
            <a:alphaModFix/>
          </a:blip>
          <a:srcRect r="1" b="287"/>
          <a:stretch/>
        </p:blipFill>
        <p:spPr>
          <a:xfrm>
            <a:off x="2" y="-21542"/>
            <a:ext cx="12191998" cy="724887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9BB6818-31C2-4340-98F8-64FF7F46A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CFC629-AC14-79EC-BD95-E244BDF18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054" y="980574"/>
            <a:ext cx="7290736" cy="2794000"/>
          </a:xfrm>
        </p:spPr>
        <p:txBody>
          <a:bodyPr anchor="t">
            <a:normAutofit fontScale="90000"/>
          </a:bodyPr>
          <a:lstStyle/>
          <a:p>
            <a:r>
              <a:rPr lang="en-US" sz="6000">
                <a:ea typeface="+mj-lt"/>
                <a:cs typeface="+mj-lt"/>
              </a:rPr>
              <a:t>Optimizing ICU Management with Data Warehousing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FE8523-5062-D549-C4A5-F17F379C5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1" y="4824995"/>
            <a:ext cx="6402572" cy="1663521"/>
          </a:xfrm>
        </p:spPr>
        <p:txBody>
          <a:bodyPr anchor="b"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900" b="0">
                <a:solidFill>
                  <a:srgbClr val="FFFFFF"/>
                </a:solidFill>
                <a:latin typeface="Aptos Display"/>
              </a:rPr>
              <a:t>Warehouse Wizards</a:t>
            </a:r>
            <a:endParaRPr lang="en-US" sz="2900" b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16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1600" b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havesh Purohit</a:t>
            </a:r>
          </a:p>
          <a:p>
            <a:pPr>
              <a:lnSpc>
                <a:spcPct val="120000"/>
              </a:lnSpc>
            </a:pPr>
            <a:r>
              <a:rPr lang="en-US" sz="1600" b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Kushal Modi</a:t>
            </a:r>
          </a:p>
          <a:p>
            <a:pPr>
              <a:lnSpc>
                <a:spcPct val="120000"/>
              </a:lnSpc>
            </a:pPr>
            <a:r>
              <a:rPr lang="en-US" sz="1600" b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Simran Gandhi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805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334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E5E34-4B08-33FC-3292-77D1AC40F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4813"/>
            <a:ext cx="11403875" cy="1097280"/>
          </a:xfrm>
        </p:spPr>
        <p:txBody>
          <a:bodyPr>
            <a:normAutofit fontScale="90000"/>
          </a:bodyPr>
          <a:lstStyle/>
          <a:p>
            <a:r>
              <a:rPr lang="en-US" sz="4000"/>
              <a:t>Schema for Medication Usage &amp; Administration Tools</a:t>
            </a:r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F8F1CFF-0A97-A257-6147-9B356335F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509" y="1417808"/>
            <a:ext cx="7310576" cy="509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736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DDCA5-8713-7E5E-3E67-F08EEF495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6A16D07-761D-EDDC-6193-9FF94EAC3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" y="1701"/>
            <a:ext cx="12199886" cy="685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975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1E702-BF6F-07A0-FECD-FBF3E1A17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702" y="355601"/>
            <a:ext cx="11390811" cy="1097280"/>
          </a:xfrm>
        </p:spPr>
        <p:txBody>
          <a:bodyPr>
            <a:normAutofit/>
          </a:bodyPr>
          <a:lstStyle/>
          <a:p>
            <a:r>
              <a:rPr lang="en-US" sz="4000"/>
              <a:t>Schema for Hospital Resource Analysis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CB7AA9-9293-93D9-B3A4-C368DDB991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4829" t="4480" r="3472" b="4069"/>
          <a:stretch/>
        </p:blipFill>
        <p:spPr>
          <a:xfrm>
            <a:off x="1938528" y="1452881"/>
            <a:ext cx="7936991" cy="5049518"/>
          </a:xfrm>
        </p:spPr>
      </p:pic>
    </p:spTree>
    <p:extLst>
      <p:ext uri="{BB962C8B-B14F-4D97-AF65-F5344CB8AC3E}">
        <p14:creationId xmlns:p14="http://schemas.microsoft.com/office/powerpoint/2010/main" val="3396859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5E91932-512E-BA81-D7F4-62EC3E69E5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77" y="-1704"/>
            <a:ext cx="12196133" cy="6885107"/>
          </a:xfrm>
        </p:spPr>
      </p:pic>
    </p:spTree>
    <p:extLst>
      <p:ext uri="{BB962C8B-B14F-4D97-AF65-F5344CB8AC3E}">
        <p14:creationId xmlns:p14="http://schemas.microsoft.com/office/powerpoint/2010/main" val="2026012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76783-0BE4-1BFA-5C4F-D222CE461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710" y="257909"/>
            <a:ext cx="10890929" cy="1097280"/>
          </a:xfrm>
        </p:spPr>
        <p:txBody>
          <a:bodyPr/>
          <a:lstStyle/>
          <a:p>
            <a:r>
              <a:rPr lang="en-US" b="0">
                <a:latin typeface="-webkit-standard"/>
              </a:rPr>
              <a:t>Why This Matters to Healthcare Organizations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730EC-5BE8-90A6-843E-8B1EC2F4F0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711" y="1455302"/>
            <a:ext cx="10890928" cy="450400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100"/>
              <a:t> </a:t>
            </a:r>
            <a:r>
              <a:rPr lang="en-US" sz="1100" b="1"/>
              <a:t>1. Enhances Clinical Decision-Making</a:t>
            </a:r>
            <a:endParaRPr lang="en-US" sz="1100"/>
          </a:p>
          <a:p>
            <a:pPr marL="0" indent="0">
              <a:buNone/>
            </a:pPr>
            <a:r>
              <a:rPr lang="en-US" sz="1100">
                <a:ea typeface="+mn-lt"/>
                <a:cs typeface="+mn-lt"/>
              </a:rPr>
              <a:t>Provides frontline doctors and pharmacists with a clear view of medication patterns, helping them make faster, safer, and more informed decisions — especially for high-risk patients in critical care.</a:t>
            </a:r>
            <a:br>
              <a:rPr lang="en-US" sz="1100"/>
            </a:br>
            <a:endParaRPr lang="en-US" sz="1100"/>
          </a:p>
          <a:p>
            <a:pPr marL="0" indent="0">
              <a:buNone/>
            </a:pPr>
            <a:r>
              <a:rPr lang="en-US" sz="1100"/>
              <a:t> </a:t>
            </a:r>
            <a:r>
              <a:rPr lang="en-US" sz="1100" b="1"/>
              <a:t>2. Supports Quality &amp; Safety Monitoring</a:t>
            </a:r>
            <a:endParaRPr lang="en-US" sz="1100"/>
          </a:p>
          <a:p>
            <a:pPr marL="0" indent="0">
              <a:buNone/>
            </a:pPr>
            <a:r>
              <a:rPr lang="en-US" sz="1100"/>
              <a:t>Helps</a:t>
            </a:r>
            <a:r>
              <a:rPr lang="en-US" sz="1100">
                <a:ea typeface="+mn-lt"/>
                <a:cs typeface="+mn-lt"/>
              </a:rPr>
              <a:t> hospitals proactively monitor high-risk drug usage, flag unusual prescription patterns, and identify connections between medications and extended ICU stays or readmissions.</a:t>
            </a:r>
            <a:br>
              <a:rPr lang="en-US" sz="1100"/>
            </a:br>
            <a:endParaRPr lang="en-US" sz="1100"/>
          </a:p>
          <a:p>
            <a:pPr marL="0" indent="0">
              <a:buNone/>
            </a:pPr>
            <a:r>
              <a:rPr lang="en-US" sz="1100" b="1"/>
              <a:t>3. Drives Operational Efficiency</a:t>
            </a:r>
            <a:endParaRPr lang="en-US" sz="1100"/>
          </a:p>
          <a:p>
            <a:pPr marL="0" indent="0">
              <a:buNone/>
            </a:pPr>
            <a:r>
              <a:rPr lang="en-US" sz="1100">
                <a:ea typeface="+mn-lt"/>
                <a:cs typeface="+mn-lt"/>
              </a:rPr>
              <a:t>Optimizes resource allocation by tracking drug volume, LOS trends, and ICU capacity usage — supporting better planning, scheduling, and medication inventory management.</a:t>
            </a:r>
            <a:br>
              <a:rPr lang="en-US" sz="1100"/>
            </a:br>
            <a:endParaRPr lang="en-US" sz="1100"/>
          </a:p>
          <a:p>
            <a:pPr marL="0" indent="0">
              <a:buNone/>
            </a:pPr>
            <a:r>
              <a:rPr lang="en-US" sz="1100" b="1"/>
              <a:t>4. Enables Evidence-Based Policy Development</a:t>
            </a:r>
            <a:endParaRPr lang="en-US" sz="1100"/>
          </a:p>
          <a:p>
            <a:pPr marL="0" indent="0">
              <a:buNone/>
            </a:pPr>
            <a:r>
              <a:rPr lang="en-US" sz="1100">
                <a:ea typeface="+mn-lt"/>
                <a:cs typeface="+mn-lt"/>
              </a:rPr>
              <a:t>Allows administrators and clinical leaders to create data-driven guidelines for medication administration, based on outcomes rather than assumptions.</a:t>
            </a:r>
            <a:br>
              <a:rPr lang="en-US" sz="1100"/>
            </a:br>
            <a:endParaRPr lang="en-US" sz="1100"/>
          </a:p>
          <a:p>
            <a:pPr marL="0" indent="0">
              <a:buNone/>
            </a:pPr>
            <a:r>
              <a:rPr lang="en-US" sz="1100" b="1"/>
              <a:t>5. Lays the Foundation for Predictive Healthcare</a:t>
            </a:r>
            <a:endParaRPr lang="en-US" sz="1100"/>
          </a:p>
          <a:p>
            <a:pPr marL="0" indent="0">
              <a:buNone/>
            </a:pPr>
            <a:r>
              <a:rPr lang="en-US" sz="1100">
                <a:ea typeface="+mn-lt"/>
                <a:cs typeface="+mn-lt"/>
              </a:rPr>
              <a:t>With structured historical data and clean pipelines, organizations can build future tools like readmission predictors, high-risk patient alerts, or AI-driven treatment suggestions.</a:t>
            </a:r>
            <a:endParaRPr lang="en-US" sz="11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41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03FCC9E-47A2-69B7-68E7-7FA95EAD5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1680" y="5662526"/>
            <a:ext cx="54864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group of doctors and nurses&#10;&#10;AI-generated content may be incorrect.">
            <a:extLst>
              <a:ext uri="{FF2B5EF4-FFF2-40B4-BE49-F238E27FC236}">
                <a16:creationId xmlns:a16="http://schemas.microsoft.com/office/drawing/2014/main" id="{709A82D4-3003-FDE0-F41B-D44FCECCD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484120" y="423267"/>
            <a:ext cx="7772400" cy="601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311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7E1F6-31E4-9631-DC22-35FFDC21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67146"/>
            <a:ext cx="10890929" cy="1097280"/>
          </a:xfrm>
        </p:spPr>
        <p:txBody>
          <a:bodyPr/>
          <a:lstStyle/>
          <a:p>
            <a:r>
              <a:rPr lang="en-US"/>
              <a:t>Introduction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4F9C7C71-EAE4-598C-1B87-18311C2A73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7182589"/>
              </p:ext>
            </p:extLst>
          </p:nvPr>
        </p:nvGraphicFramePr>
        <p:xfrm>
          <a:off x="651625" y="1640563"/>
          <a:ext cx="10890928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8839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D1A64-8B6A-7FAB-1367-81940288F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624" y="355601"/>
            <a:ext cx="10890929" cy="1097280"/>
          </a:xfrm>
        </p:spPr>
        <p:txBody>
          <a:bodyPr/>
          <a:lstStyle/>
          <a:p>
            <a:r>
              <a:rPr lang="en-US"/>
              <a:t>Database </a:t>
            </a:r>
          </a:p>
        </p:txBody>
      </p:sp>
      <p:pic>
        <p:nvPicPr>
          <p:cNvPr id="7" name="Content Placeholder 10" descr="A diagram of a company&#10;&#10;AI-generated content may be incorrect.">
            <a:extLst>
              <a:ext uri="{FF2B5EF4-FFF2-40B4-BE49-F238E27FC236}">
                <a16:creationId xmlns:a16="http://schemas.microsoft.com/office/drawing/2014/main" id="{2EF8739F-6E0B-9E69-B245-BF1FDD504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542" y="150591"/>
            <a:ext cx="5674806" cy="65445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675486-DA44-E949-A1D4-01E28F9DD97C}"/>
              </a:ext>
            </a:extLst>
          </p:cNvPr>
          <p:cNvSpPr txBox="1"/>
          <p:nvPr/>
        </p:nvSpPr>
        <p:spPr>
          <a:xfrm>
            <a:off x="649447" y="1711169"/>
            <a:ext cx="5242032" cy="36933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Derived from the </a:t>
            </a:r>
            <a:r>
              <a:rPr lang="en-US" b="1">
                <a:ea typeface="+mn-lt"/>
                <a:cs typeface="+mn-lt"/>
              </a:rPr>
              <a:t>MIMIC-III Clinical Database</a:t>
            </a:r>
            <a:r>
              <a:rPr lang="en-US">
                <a:ea typeface="+mn-lt"/>
                <a:cs typeface="+mn-lt"/>
              </a:rPr>
              <a:t> (Medical Information Mart for Intensive Care), a publicly available critical care dataset from Beth Israel Deaconess Medical Center.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Contains millions of de-identified electronic health records of over </a:t>
            </a:r>
            <a:r>
              <a:rPr lang="en-US" b="1">
                <a:ea typeface="+mn-lt"/>
                <a:cs typeface="+mn-lt"/>
              </a:rPr>
              <a:t>60,000 ICU admissions</a:t>
            </a:r>
            <a:r>
              <a:rPr lang="en-US">
                <a:ea typeface="+mn-lt"/>
                <a:cs typeface="+mn-lt"/>
              </a:rPr>
              <a:t> from 2001 to 2012.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Includes demographic, diagnostic, treatment, and outcomes data for adult ICU patients.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372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47DBC-5CF1-D0EB-6FE7-8400660AF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32510"/>
            <a:ext cx="10890929" cy="1097280"/>
          </a:xfrm>
        </p:spPr>
        <p:txBody>
          <a:bodyPr/>
          <a:lstStyle/>
          <a:p>
            <a:r>
              <a:rPr lang="en-US" b="0">
                <a:ea typeface="+mj-lt"/>
                <a:cs typeface="+mj-lt"/>
              </a:rPr>
              <a:t>End-to-End Architecture &amp; Workflow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B260C-9E7F-C25B-41C1-6EB02BB76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1432745"/>
            <a:ext cx="10890928" cy="4339707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Data Acquisition</a:t>
            </a:r>
            <a:endParaRPr lang="en-US" b="1"/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 Imported de-identified ICU and hospital records from the MIMIC-III dataset in CSV format.</a:t>
            </a: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Cloud Data Platform Setup (Snowflake)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 Configured a dedicated Snowflake database with RAW, STAGE, and MODELED schemas to support ELT workflows.</a:t>
            </a: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File Ingestion &amp; Staging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 Uploaded raw CSVs to Snowflake internal stages and ingested them into RAW tables using </a:t>
            </a:r>
            <a:r>
              <a:rPr lang="en-US">
                <a:latin typeface="Consolas"/>
                <a:ea typeface="+mn-lt"/>
                <a:cs typeface="+mn-lt"/>
              </a:rPr>
              <a:t>COPY INTO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Data Transformation (ELT)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 Performed in-Snowflake ELT to clean, join, enrich, and derive analytical fields like LOS, age, and readmission flags.</a:t>
            </a: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Power BI Integration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 Connected Power BI to Snowflake's MODELED schema to pull curated data for visualization.</a:t>
            </a:r>
            <a:endParaRPr lang="en-US"/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Visualization &amp; Reporting</a:t>
            </a:r>
            <a:r>
              <a:rPr lang="en-US">
                <a:ea typeface="+mn-lt"/>
                <a:cs typeface="+mn-lt"/>
              </a:rPr>
              <a:t> 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 Created interactive visuals and KPI cards in Power BI for ICU trends, LOS analysis, patient demographics, and drug usage.</a:t>
            </a:r>
            <a:endParaRPr lang="en-US"/>
          </a:p>
        </p:txBody>
      </p:sp>
      <p:pic>
        <p:nvPicPr>
          <p:cNvPr id="5" name="Picture 4" descr="A close-up of a sign&#10;&#10;AI-generated content may be incorrect.">
            <a:extLst>
              <a:ext uri="{FF2B5EF4-FFF2-40B4-BE49-F238E27FC236}">
                <a16:creationId xmlns:a16="http://schemas.microsoft.com/office/drawing/2014/main" id="{9CB1A12A-4320-782C-2ECF-3FB7FE726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018" y="5465291"/>
            <a:ext cx="3777096" cy="105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01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28745-70B0-DB33-A97F-A5C40B9BA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624" y="355601"/>
            <a:ext cx="10890929" cy="1097280"/>
          </a:xfrm>
        </p:spPr>
        <p:txBody>
          <a:bodyPr/>
          <a:lstStyle/>
          <a:p>
            <a:r>
              <a:rPr lang="en-US" b="0">
                <a:ea typeface="+mj-lt"/>
                <a:cs typeface="+mj-lt"/>
              </a:rPr>
              <a:t>Data Transformation Highlights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C1D9D-84CC-9D08-AB74-17A034FC4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24" y="1461608"/>
            <a:ext cx="11052565" cy="428957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500">
                <a:ea typeface="+mn-lt"/>
                <a:cs typeface="+mn-lt"/>
              </a:rPr>
              <a:t>Converted all raw timestamp fields (</a:t>
            </a:r>
            <a:r>
              <a:rPr lang="en-US" sz="1500">
                <a:latin typeface="Consolas"/>
              </a:rPr>
              <a:t>INTIME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</a:rPr>
              <a:t>OUTTIME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</a:rPr>
              <a:t>ADMITTIME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</a:rPr>
              <a:t>DISCHTIME</a:t>
            </a:r>
            <a:r>
              <a:rPr lang="en-US" sz="1500">
                <a:ea typeface="+mn-lt"/>
                <a:cs typeface="+mn-lt"/>
              </a:rPr>
              <a:t>) to standard formats and extracted useful parts (e.g., </a:t>
            </a:r>
            <a:r>
              <a:rPr lang="en-US" sz="1500">
                <a:latin typeface="Consolas"/>
              </a:rPr>
              <a:t>Day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</a:rPr>
              <a:t>Hour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</a:rPr>
              <a:t>Month</a:t>
            </a:r>
            <a:r>
              <a:rPr lang="en-US" sz="1500">
                <a:ea typeface="+mn-lt"/>
                <a:cs typeface="+mn-lt"/>
              </a:rPr>
              <a:t>).</a:t>
            </a:r>
          </a:p>
          <a:p>
            <a:r>
              <a:rPr lang="en-US" sz="1500">
                <a:ea typeface="+mn-lt"/>
                <a:cs typeface="+mn-lt"/>
              </a:rPr>
              <a:t>Calculated </a:t>
            </a:r>
            <a:r>
              <a:rPr lang="en-US" sz="1500" b="1">
                <a:ea typeface="+mn-lt"/>
                <a:cs typeface="+mn-lt"/>
              </a:rPr>
              <a:t>ICU LOS (Length of Stay)</a:t>
            </a:r>
            <a:r>
              <a:rPr lang="en-US" sz="1500">
                <a:ea typeface="+mn-lt"/>
                <a:cs typeface="+mn-lt"/>
              </a:rPr>
              <a:t> in both hours and days using </a:t>
            </a:r>
            <a:r>
              <a:rPr lang="en-US" sz="1500">
                <a:latin typeface="Consolas"/>
              </a:rPr>
              <a:t>OUTTIME - INTIME</a:t>
            </a:r>
            <a:r>
              <a:rPr lang="en-US" sz="1500">
                <a:ea typeface="+mn-lt"/>
                <a:cs typeface="+mn-lt"/>
              </a:rPr>
              <a:t>, rounded for dashboard readability.</a:t>
            </a:r>
          </a:p>
          <a:p>
            <a:r>
              <a:rPr lang="en-US" sz="1500">
                <a:ea typeface="+mn-lt"/>
                <a:cs typeface="+mn-lt"/>
              </a:rPr>
              <a:t>Derived patient age from </a:t>
            </a:r>
            <a:r>
              <a:rPr lang="en-US" sz="1500">
                <a:latin typeface="Consolas"/>
                <a:ea typeface="+mn-lt"/>
                <a:cs typeface="+mn-lt"/>
              </a:rPr>
              <a:t>DOB</a:t>
            </a:r>
            <a:r>
              <a:rPr lang="en-US" sz="1500">
                <a:ea typeface="+mn-lt"/>
                <a:cs typeface="+mn-lt"/>
              </a:rPr>
              <a:t> and </a:t>
            </a:r>
            <a:r>
              <a:rPr lang="en-US" sz="1500">
                <a:latin typeface="Consolas"/>
                <a:ea typeface="+mn-lt"/>
                <a:cs typeface="+mn-lt"/>
              </a:rPr>
              <a:t>ADMITTIME</a:t>
            </a:r>
            <a:r>
              <a:rPr lang="en-US" sz="1500">
                <a:ea typeface="+mn-lt"/>
                <a:cs typeface="+mn-lt"/>
              </a:rPr>
              <a:t>; applied bounding logic to cap at 89+ to comply with MIMIC de-identification standards.</a:t>
            </a:r>
          </a:p>
          <a:p>
            <a:r>
              <a:rPr lang="en-US" sz="1500">
                <a:ea typeface="+mn-lt"/>
                <a:cs typeface="+mn-lt"/>
              </a:rPr>
              <a:t>Created categorical age groups (e.g., </a:t>
            </a:r>
            <a:r>
              <a:rPr lang="en-US" sz="1500">
                <a:latin typeface="Consolas"/>
                <a:ea typeface="+mn-lt"/>
                <a:cs typeface="+mn-lt"/>
              </a:rPr>
              <a:t>"0–17"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  <a:ea typeface="+mn-lt"/>
                <a:cs typeface="+mn-lt"/>
              </a:rPr>
              <a:t>"18–39"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  <a:ea typeface="+mn-lt"/>
                <a:cs typeface="+mn-lt"/>
              </a:rPr>
              <a:t>"40–64"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  <a:ea typeface="+mn-lt"/>
                <a:cs typeface="+mn-lt"/>
              </a:rPr>
              <a:t>"65+"</a:t>
            </a:r>
            <a:r>
              <a:rPr lang="en-US" sz="1500">
                <a:ea typeface="+mn-lt"/>
                <a:cs typeface="+mn-lt"/>
              </a:rPr>
              <a:t>) to enable demographic breakdowns in visuals.</a:t>
            </a:r>
          </a:p>
          <a:p>
            <a:r>
              <a:rPr lang="en-US" sz="1500">
                <a:ea typeface="+mn-lt"/>
                <a:cs typeface="+mn-lt"/>
              </a:rPr>
              <a:t>Imputed or filtered out records with missing key fields (</a:t>
            </a:r>
            <a:r>
              <a:rPr lang="en-US" sz="1500">
                <a:latin typeface="Consolas"/>
                <a:ea typeface="+mn-lt"/>
                <a:cs typeface="+mn-lt"/>
              </a:rPr>
              <a:t>GENDER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  <a:ea typeface="+mn-lt"/>
                <a:cs typeface="+mn-lt"/>
              </a:rPr>
              <a:t>ICUSTAY_ID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  <a:ea typeface="+mn-lt"/>
                <a:cs typeface="+mn-lt"/>
              </a:rPr>
              <a:t>HADM_ID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  <a:ea typeface="+mn-lt"/>
                <a:cs typeface="+mn-lt"/>
              </a:rPr>
              <a:t>DRUG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  <a:ea typeface="+mn-lt"/>
                <a:cs typeface="+mn-lt"/>
              </a:rPr>
              <a:t>ICU_LOS</a:t>
            </a:r>
            <a:r>
              <a:rPr lang="en-US" sz="1500">
                <a:ea typeface="+mn-lt"/>
                <a:cs typeface="+mn-lt"/>
              </a:rPr>
              <a:t>) to ensure visual consistency.</a:t>
            </a:r>
          </a:p>
          <a:p>
            <a:r>
              <a:rPr lang="en-US" sz="1500">
                <a:ea typeface="+mn-lt"/>
                <a:cs typeface="+mn-lt"/>
              </a:rPr>
              <a:t>Unified medication names using </a:t>
            </a:r>
            <a:r>
              <a:rPr lang="en-US" sz="1500">
                <a:latin typeface="Consolas"/>
                <a:ea typeface="+mn-lt"/>
                <a:cs typeface="+mn-lt"/>
              </a:rPr>
              <a:t>DRUG_NAME_POE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>
                <a:latin typeface="Consolas"/>
                <a:ea typeface="+mn-lt"/>
                <a:cs typeface="+mn-lt"/>
              </a:rPr>
              <a:t>DRUG_NAME_GENERIC</a:t>
            </a:r>
            <a:r>
              <a:rPr lang="en-US" sz="1500">
                <a:ea typeface="+mn-lt"/>
                <a:cs typeface="+mn-lt"/>
              </a:rPr>
              <a:t>, and </a:t>
            </a:r>
            <a:r>
              <a:rPr lang="en-US" sz="1500">
                <a:latin typeface="Consolas"/>
                <a:ea typeface="+mn-lt"/>
                <a:cs typeface="+mn-lt"/>
              </a:rPr>
              <a:t>GSN</a:t>
            </a:r>
            <a:r>
              <a:rPr lang="en-US" sz="1500">
                <a:ea typeface="+mn-lt"/>
                <a:cs typeface="+mn-lt"/>
              </a:rPr>
              <a:t>; standardized drug types for clean filtering.</a:t>
            </a:r>
          </a:p>
          <a:p>
            <a:r>
              <a:rPr lang="en-US" sz="1500">
                <a:ea typeface="+mn-lt"/>
                <a:cs typeface="+mn-lt"/>
              </a:rPr>
              <a:t>Derived ICU readmission flag (</a:t>
            </a:r>
            <a:r>
              <a:rPr lang="en-US" sz="1500">
                <a:latin typeface="Consolas"/>
                <a:ea typeface="+mn-lt"/>
                <a:cs typeface="+mn-lt"/>
              </a:rPr>
              <a:t>ICU_READMISSION_FLAG</a:t>
            </a:r>
            <a:r>
              <a:rPr lang="en-US" sz="1500">
                <a:ea typeface="+mn-lt"/>
                <a:cs typeface="+mn-lt"/>
              </a:rPr>
              <a:t>) by identifying multiple ICU stays within a short timeframe for the same patient.</a:t>
            </a:r>
          </a:p>
        </p:txBody>
      </p:sp>
    </p:spTree>
    <p:extLst>
      <p:ext uri="{BB962C8B-B14F-4D97-AF65-F5344CB8AC3E}">
        <p14:creationId xmlns:p14="http://schemas.microsoft.com/office/powerpoint/2010/main" val="496845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9EB6F97-1778-E3F2-29EA-68A6AA2D57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9760631"/>
              </p:ext>
            </p:extLst>
          </p:nvPr>
        </p:nvGraphicFramePr>
        <p:xfrm>
          <a:off x="649789" y="1360320"/>
          <a:ext cx="10916938" cy="48463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616868">
                  <a:extLst>
                    <a:ext uri="{9D8B030D-6E8A-4147-A177-3AD203B41FA5}">
                      <a16:colId xmlns:a16="http://schemas.microsoft.com/office/drawing/2014/main" val="169356244"/>
                    </a:ext>
                  </a:extLst>
                </a:gridCol>
                <a:gridCol w="1624260">
                  <a:extLst>
                    <a:ext uri="{9D8B030D-6E8A-4147-A177-3AD203B41FA5}">
                      <a16:colId xmlns:a16="http://schemas.microsoft.com/office/drawing/2014/main" val="72241701"/>
                    </a:ext>
                  </a:extLst>
                </a:gridCol>
                <a:gridCol w="1696550">
                  <a:extLst>
                    <a:ext uri="{9D8B030D-6E8A-4147-A177-3AD203B41FA5}">
                      <a16:colId xmlns:a16="http://schemas.microsoft.com/office/drawing/2014/main" val="2755965180"/>
                    </a:ext>
                  </a:extLst>
                </a:gridCol>
                <a:gridCol w="1959859">
                  <a:extLst>
                    <a:ext uri="{9D8B030D-6E8A-4147-A177-3AD203B41FA5}">
                      <a16:colId xmlns:a16="http://schemas.microsoft.com/office/drawing/2014/main" val="4231054979"/>
                    </a:ext>
                  </a:extLst>
                </a:gridCol>
                <a:gridCol w="1525148">
                  <a:extLst>
                    <a:ext uri="{9D8B030D-6E8A-4147-A177-3AD203B41FA5}">
                      <a16:colId xmlns:a16="http://schemas.microsoft.com/office/drawing/2014/main" val="2357526253"/>
                    </a:ext>
                  </a:extLst>
                </a:gridCol>
                <a:gridCol w="1241807">
                  <a:extLst>
                    <a:ext uri="{9D8B030D-6E8A-4147-A177-3AD203B41FA5}">
                      <a16:colId xmlns:a16="http://schemas.microsoft.com/office/drawing/2014/main" val="2357054647"/>
                    </a:ext>
                  </a:extLst>
                </a:gridCol>
                <a:gridCol w="252446">
                  <a:extLst>
                    <a:ext uri="{9D8B030D-6E8A-4147-A177-3AD203B41FA5}">
                      <a16:colId xmlns:a16="http://schemas.microsoft.com/office/drawing/2014/main" val="35319766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Business Process Case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ICU Stay Facts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Admissions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Patients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Medications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63780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ICU Utilization Analysis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2398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Mortality &amp; Outcome Tracking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1141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Medication Usage Monitoring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60606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Readmission Rate Analysis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26161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Demographics &amp; Risk Breakdown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99571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Drug Prescribing Behavior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18801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Care Unit Transfer Mapping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☑️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348371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2B74C06-4569-444C-3761-23302CAA08BB}"/>
              </a:ext>
            </a:extLst>
          </p:cNvPr>
          <p:cNvSpPr txBox="1"/>
          <p:nvPr/>
        </p:nvSpPr>
        <p:spPr>
          <a:xfrm>
            <a:off x="652044" y="456438"/>
            <a:ext cx="274320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Bus Matrix</a:t>
            </a:r>
          </a:p>
        </p:txBody>
      </p:sp>
    </p:spTree>
    <p:extLst>
      <p:ext uri="{BB962C8B-B14F-4D97-AF65-F5344CB8AC3E}">
        <p14:creationId xmlns:p14="http://schemas.microsoft.com/office/powerpoint/2010/main" val="4247701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93880D-B172-611F-6E92-DABCCF96E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24873"/>
            <a:ext cx="5852160" cy="1097280"/>
          </a:xfrm>
        </p:spPr>
        <p:txBody>
          <a:bodyPr anchor="t">
            <a:normAutofit/>
          </a:bodyPr>
          <a:lstStyle/>
          <a:p>
            <a:r>
              <a:rPr lang="en-US"/>
              <a:t>Business Processes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28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8BD22-6152-97CA-9CE6-C76F7B9E9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1524872"/>
            <a:ext cx="5852160" cy="36646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US"/>
              <a:t>ICU </a:t>
            </a:r>
            <a:r>
              <a:rPr lang="en-US">
                <a:ea typeface="+mn-lt"/>
                <a:cs typeface="+mn-lt"/>
              </a:rPr>
              <a:t>Mortality </a:t>
            </a:r>
            <a:r>
              <a:rPr lang="en-US"/>
              <a:t>&amp; Length of Stay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Medication Usage and Administration Trends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Hospital Resource Utilization &amp; Occupancy Analysis</a:t>
            </a:r>
          </a:p>
        </p:txBody>
      </p:sp>
      <p:pic>
        <p:nvPicPr>
          <p:cNvPr id="6" name="Picture 5" descr="A large building with a lot of parking lot&#10;&#10;AI-generated content may be incorrect.">
            <a:extLst>
              <a:ext uri="{FF2B5EF4-FFF2-40B4-BE49-F238E27FC236}">
                <a16:creationId xmlns:a16="http://schemas.microsoft.com/office/drawing/2014/main" id="{040EA9FC-162F-9E25-6387-E13421235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254" r="32753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213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75DF5-6F35-489B-A0D8-68F643BA6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535" y="329313"/>
            <a:ext cx="10890929" cy="1097280"/>
          </a:xfrm>
        </p:spPr>
        <p:txBody>
          <a:bodyPr>
            <a:normAutofit/>
          </a:bodyPr>
          <a:lstStyle/>
          <a:p>
            <a:r>
              <a:rPr lang="en-US" sz="3000"/>
              <a:t>Schema for ICU Mortality &amp; LOS Analysis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A455F33-2CDD-E8C6-C360-589791E8A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1568" y="1087779"/>
            <a:ext cx="6821982" cy="5422669"/>
          </a:xfrm>
        </p:spPr>
      </p:pic>
    </p:spTree>
    <p:extLst>
      <p:ext uri="{BB962C8B-B14F-4D97-AF65-F5344CB8AC3E}">
        <p14:creationId xmlns:p14="http://schemas.microsoft.com/office/powerpoint/2010/main" val="1120281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medical report&#10;&#10;AI-generated content may be incorrect.">
            <a:extLst>
              <a:ext uri="{FF2B5EF4-FFF2-40B4-BE49-F238E27FC236}">
                <a16:creationId xmlns:a16="http://schemas.microsoft.com/office/drawing/2014/main" id="{64649B87-51A2-01A7-221C-43263E9AC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371" y="1108"/>
            <a:ext cx="12201538" cy="6863541"/>
          </a:xfrm>
        </p:spPr>
      </p:pic>
    </p:spTree>
    <p:extLst>
      <p:ext uri="{BB962C8B-B14F-4D97-AF65-F5344CB8AC3E}">
        <p14:creationId xmlns:p14="http://schemas.microsoft.com/office/powerpoint/2010/main" val="1055852012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4278a402-1a9e-4eb9-8414-ffb55a5fcf1e}" enabled="0" method="" siteId="{4278a402-1a9e-4eb9-8414-ffb55a5fcf1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15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DashVTI</vt:lpstr>
      <vt:lpstr>Optimizing ICU Management with Data Warehousing</vt:lpstr>
      <vt:lpstr>Introduction</vt:lpstr>
      <vt:lpstr>Database </vt:lpstr>
      <vt:lpstr>End-to-End Architecture &amp; Workflow</vt:lpstr>
      <vt:lpstr>Data Transformation Highlights</vt:lpstr>
      <vt:lpstr>PowerPoint Presentation</vt:lpstr>
      <vt:lpstr>Business Processes</vt:lpstr>
      <vt:lpstr>Schema for ICU Mortality &amp; LOS Analysis</vt:lpstr>
      <vt:lpstr>PowerPoint Presentation</vt:lpstr>
      <vt:lpstr>Schema for Medication Usage &amp; Administration Tools</vt:lpstr>
      <vt:lpstr>PowerPoint Presentation</vt:lpstr>
      <vt:lpstr>Schema for Hospital Resource Analysis</vt:lpstr>
      <vt:lpstr>PowerPoint Presentation</vt:lpstr>
      <vt:lpstr>Why This Matters to Healthcare Organizations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Simran Rajesh Gandhi</dc:creator>
  <cp:revision>2</cp:revision>
  <dcterms:created xsi:type="dcterms:W3CDTF">2025-04-22T18:41:40Z</dcterms:created>
  <dcterms:modified xsi:type="dcterms:W3CDTF">2025-04-30T02:00:39Z</dcterms:modified>
</cp:coreProperties>
</file>

<file path=docProps/thumbnail.jpeg>
</file>